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1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1056" y="-5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5053-7851-B845-B861-168D96B12A5D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C033-A539-C346-A4B6-A64DCAED6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5053-7851-B845-B861-168D96B12A5D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C033-A539-C346-A4B6-A64DCAED6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5053-7851-B845-B861-168D96B12A5D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C033-A539-C346-A4B6-A64DCAED6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5053-7851-B845-B861-168D96B12A5D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C033-A539-C346-A4B6-A64DCAED6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5053-7851-B845-B861-168D96B12A5D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C033-A539-C346-A4B6-A64DCAED6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5053-7851-B845-B861-168D96B12A5D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C033-A539-C346-A4B6-A64DCAED6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5053-7851-B845-B861-168D96B12A5D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C033-A539-C346-A4B6-A64DCAED6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5053-7851-B845-B861-168D96B12A5D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C033-A539-C346-A4B6-A64DCAED6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5053-7851-B845-B861-168D96B12A5D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C033-A539-C346-A4B6-A64DCAED6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5053-7851-B845-B861-168D96B12A5D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C033-A539-C346-A4B6-A64DCAED6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5053-7851-B845-B861-168D96B12A5D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C033-A539-C346-A4B6-A64DCAED6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B5053-7851-B845-B861-168D96B12A5D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2C033-A539-C346-A4B6-A64DCAED6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9AjgRlUBSqc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vimeo.com/9883620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6zurHSq4CB4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3DxEJThIfeE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fernagal@iqm.unicamp.b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hyperlink" Target="http://www.youtube.com/watch?v=yBRdBrnIlTQ&amp;feature=related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água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Existe</a:t>
            </a:r>
            <a:r>
              <a:rPr lang="en-US" dirty="0" smtClean="0"/>
              <a:t> </a:t>
            </a:r>
            <a:r>
              <a:rPr lang="en-US" dirty="0" err="1" smtClean="0"/>
              <a:t>água</a:t>
            </a:r>
            <a:r>
              <a:rPr lang="en-US" dirty="0" smtClean="0"/>
              <a:t> </a:t>
            </a:r>
            <a:r>
              <a:rPr lang="en-US" dirty="0" err="1" smtClean="0"/>
              <a:t>supercrítica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natureza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http://www.youtube.com/watch?v=9AjgRlUBSqc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produzir</a:t>
            </a:r>
            <a:r>
              <a:rPr lang="en-US" dirty="0" smtClean="0"/>
              <a:t> </a:t>
            </a:r>
            <a:r>
              <a:rPr lang="en-US" dirty="0" err="1" smtClean="0"/>
              <a:t>hidrogênio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http://vimeo.com/9883620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fabricar</a:t>
            </a:r>
            <a:r>
              <a:rPr lang="en-US" dirty="0" smtClean="0"/>
              <a:t> </a:t>
            </a:r>
            <a:r>
              <a:rPr lang="en-US" dirty="0" err="1" smtClean="0"/>
              <a:t>nanopartículas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http://www.youtube.com/watch?v=6zurHSq4CB4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Hidrólise</a:t>
            </a:r>
            <a:r>
              <a:rPr lang="en-US" dirty="0" smtClean="0"/>
              <a:t> de </a:t>
            </a:r>
            <a:r>
              <a:rPr lang="en-US" dirty="0" err="1" smtClean="0"/>
              <a:t>celulose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http://www.youtube.com/watch?v=3DxEJThIfeE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Exercício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Preencha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dois</a:t>
            </a:r>
            <a:r>
              <a:rPr lang="en-US" dirty="0" smtClean="0"/>
              <a:t> </a:t>
            </a:r>
            <a:r>
              <a:rPr lang="en-US" dirty="0" err="1" smtClean="0"/>
              <a:t>primeiros</a:t>
            </a:r>
            <a:r>
              <a:rPr lang="en-US" dirty="0" smtClean="0"/>
              <a:t> slides.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Escolha</a:t>
            </a:r>
            <a:r>
              <a:rPr lang="en-US" dirty="0" smtClean="0"/>
              <a:t> um </a:t>
            </a:r>
            <a:r>
              <a:rPr lang="en-US" dirty="0" err="1" smtClean="0"/>
              <a:t>ano</a:t>
            </a:r>
            <a:r>
              <a:rPr lang="en-US" dirty="0" smtClean="0"/>
              <a:t> (entre 1990 </a:t>
            </a:r>
            <a:r>
              <a:rPr lang="en-US" dirty="0" err="1" smtClean="0"/>
              <a:t>e</a:t>
            </a:r>
            <a:r>
              <a:rPr lang="en-US" dirty="0" smtClean="0"/>
              <a:t> 2011) </a:t>
            </a:r>
            <a:r>
              <a:rPr lang="en-US" dirty="0" err="1" smtClean="0"/>
              <a:t>e</a:t>
            </a:r>
            <a:r>
              <a:rPr lang="en-US" dirty="0" smtClean="0"/>
              <a:t> um </a:t>
            </a:r>
            <a:r>
              <a:rPr lang="en-US" dirty="0" err="1" smtClean="0"/>
              <a:t>país</a:t>
            </a:r>
            <a:r>
              <a:rPr lang="en-US" dirty="0" smtClean="0"/>
              <a:t>.</a:t>
            </a:r>
          </a:p>
          <a:p>
            <a:pPr marL="914400" lvl="1" indent="-514350">
              <a:buNone/>
            </a:pPr>
            <a:r>
              <a:rPr lang="en-US" dirty="0" err="1" smtClean="0"/>
              <a:t>Quantas</a:t>
            </a:r>
            <a:r>
              <a:rPr lang="en-US" dirty="0" smtClean="0"/>
              <a:t> </a:t>
            </a:r>
            <a:r>
              <a:rPr lang="en-US" dirty="0" err="1" smtClean="0"/>
              <a:t>patentes</a:t>
            </a:r>
            <a:r>
              <a:rPr lang="en-US" dirty="0" smtClean="0"/>
              <a:t> </a:t>
            </a:r>
            <a:r>
              <a:rPr lang="en-US" dirty="0" err="1" smtClean="0"/>
              <a:t>foram</a:t>
            </a:r>
            <a:r>
              <a:rPr lang="en-US" dirty="0" smtClean="0"/>
              <a:t> </a:t>
            </a:r>
            <a:r>
              <a:rPr lang="en-US" dirty="0" err="1" smtClean="0"/>
              <a:t>depositadas</a:t>
            </a:r>
            <a:r>
              <a:rPr lang="en-US" dirty="0" smtClean="0"/>
              <a:t> </a:t>
            </a:r>
            <a:r>
              <a:rPr lang="en-US" dirty="0" err="1" smtClean="0"/>
              <a:t>nesse</a:t>
            </a:r>
            <a:r>
              <a:rPr lang="en-US" dirty="0" smtClean="0"/>
              <a:t> </a:t>
            </a:r>
            <a:r>
              <a:rPr lang="en-US" dirty="0" err="1" smtClean="0"/>
              <a:t>ano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nesse</a:t>
            </a:r>
            <a:r>
              <a:rPr lang="en-US" dirty="0" smtClean="0"/>
              <a:t> </a:t>
            </a:r>
            <a:r>
              <a:rPr lang="en-US" dirty="0" err="1" smtClean="0"/>
              <a:t>país</a:t>
            </a:r>
            <a:r>
              <a:rPr lang="en-US" dirty="0" smtClean="0"/>
              <a:t>, </a:t>
            </a:r>
            <a:r>
              <a:rPr lang="en-US" dirty="0" err="1" smtClean="0"/>
              <a:t>utilizando</a:t>
            </a:r>
            <a:r>
              <a:rPr lang="en-US" dirty="0" smtClean="0"/>
              <a:t> </a:t>
            </a:r>
            <a:r>
              <a:rPr lang="en-US" dirty="0" err="1" smtClean="0"/>
              <a:t>água</a:t>
            </a:r>
            <a:r>
              <a:rPr lang="en-US" dirty="0" smtClean="0"/>
              <a:t> </a:t>
            </a:r>
            <a:r>
              <a:rPr lang="en-US" dirty="0" err="1" smtClean="0"/>
              <a:t>supercrítica</a:t>
            </a:r>
            <a:r>
              <a:rPr lang="en-US" dirty="0" smtClean="0"/>
              <a:t>?</a:t>
            </a:r>
          </a:p>
          <a:p>
            <a:pPr marL="914400" lvl="1" indent="-514350">
              <a:buNone/>
            </a:pPr>
            <a:r>
              <a:rPr lang="en-US" dirty="0" err="1" smtClean="0"/>
              <a:t>Faça</a:t>
            </a:r>
            <a:r>
              <a:rPr lang="en-US" dirty="0" smtClean="0"/>
              <a:t> um </a:t>
            </a:r>
            <a:r>
              <a:rPr lang="en-US" dirty="0" err="1" smtClean="0"/>
              <a:t>resumo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das </a:t>
            </a:r>
            <a:r>
              <a:rPr lang="en-US" dirty="0" err="1" smtClean="0"/>
              <a:t>patentes</a:t>
            </a:r>
            <a:r>
              <a:rPr lang="en-US" dirty="0" smtClean="0"/>
              <a:t>, </a:t>
            </a:r>
            <a:r>
              <a:rPr lang="en-US" dirty="0" err="1" smtClean="0"/>
              <a:t>justificando</a:t>
            </a:r>
            <a:r>
              <a:rPr lang="en-US" dirty="0" smtClean="0"/>
              <a:t> a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escolha</a:t>
            </a:r>
            <a:r>
              <a:rPr lang="en-US" dirty="0" smtClean="0"/>
              <a:t>. </a:t>
            </a:r>
          </a:p>
          <a:p>
            <a:pPr marL="914400" lvl="1" indent="-514350">
              <a:buNone/>
            </a:pPr>
            <a:r>
              <a:rPr lang="en-US" dirty="0" err="1" smtClean="0"/>
              <a:t>Envie</a:t>
            </a:r>
            <a:r>
              <a:rPr lang="en-US" dirty="0" smtClean="0"/>
              <a:t> </a:t>
            </a:r>
            <a:r>
              <a:rPr lang="en-US" dirty="0" err="1" smtClean="0"/>
              <a:t>seu</a:t>
            </a:r>
            <a:r>
              <a:rPr lang="en-US" dirty="0" smtClean="0"/>
              <a:t> </a:t>
            </a:r>
            <a:r>
              <a:rPr lang="en-US" dirty="0" err="1" smtClean="0"/>
              <a:t>exercício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e-mail, </a:t>
            </a:r>
            <a:r>
              <a:rPr lang="en-US" dirty="0" err="1" smtClean="0"/>
              <a:t>até</a:t>
            </a:r>
            <a:r>
              <a:rPr lang="en-US" dirty="0" smtClean="0"/>
              <a:t> 2/3/2011,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fernagal@iqm.unicamp.br</a:t>
            </a:r>
            <a:endParaRPr lang="en-US" dirty="0" smtClean="0"/>
          </a:p>
          <a:p>
            <a:pPr marL="914400" lvl="1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</a:t>
            </a:r>
            <a:r>
              <a:rPr lang="en-US" dirty="0" err="1" smtClean="0"/>
              <a:t>Químicas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preencher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</a:t>
            </a:r>
            <a:r>
              <a:rPr lang="en-US" dirty="0" err="1" smtClean="0"/>
              <a:t>Físicas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preencher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Diagrama</a:t>
            </a:r>
            <a:r>
              <a:rPr lang="en-US" dirty="0" smtClean="0"/>
              <a:t> de </a:t>
            </a:r>
            <a:r>
              <a:rPr lang="en-US" dirty="0" err="1" smtClean="0"/>
              <a:t>fases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59927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Curva</a:t>
            </a:r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dirty="0" smtClean="0"/>
              <a:t> vs. T com </a:t>
            </a:r>
            <a:r>
              <a:rPr lang="en-US" dirty="0" err="1" smtClean="0"/>
              <a:t>derivada</a:t>
            </a:r>
            <a:r>
              <a:rPr lang="en-US" dirty="0" smtClean="0"/>
              <a:t> </a:t>
            </a:r>
            <a:r>
              <a:rPr lang="en-US" dirty="0" err="1" smtClean="0"/>
              <a:t>negativa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Muitas</a:t>
            </a:r>
            <a:r>
              <a:rPr lang="en-US" dirty="0" smtClean="0"/>
              <a:t> </a:t>
            </a:r>
            <a:r>
              <a:rPr lang="en-US" dirty="0" err="1" smtClean="0"/>
              <a:t>fases</a:t>
            </a:r>
            <a:r>
              <a:rPr lang="en-US" dirty="0" smtClean="0"/>
              <a:t> </a:t>
            </a:r>
            <a:r>
              <a:rPr lang="en-US" dirty="0" err="1" smtClean="0"/>
              <a:t>sólidas</a:t>
            </a:r>
            <a:r>
              <a:rPr lang="en-US" dirty="0" smtClean="0"/>
              <a:t>.</a:t>
            </a:r>
          </a:p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acontece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direita</a:t>
            </a:r>
            <a:r>
              <a:rPr lang="en-US" dirty="0" smtClean="0"/>
              <a:t> do </a:t>
            </a:r>
            <a:r>
              <a:rPr lang="en-US" dirty="0" err="1" smtClean="0"/>
              <a:t>ponto</a:t>
            </a:r>
            <a:r>
              <a:rPr lang="en-US" dirty="0" smtClean="0"/>
              <a:t> </a:t>
            </a:r>
            <a:r>
              <a:rPr lang="en-US" dirty="0" err="1" smtClean="0"/>
              <a:t>crítico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	(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 374 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r>
              <a:rPr lang="en-US" dirty="0" smtClean="0"/>
              <a:t>, </a:t>
            </a:r>
          </a:p>
          <a:p>
            <a:pPr>
              <a:buNone/>
            </a:pPr>
            <a:r>
              <a:rPr lang="en-US" dirty="0" smtClean="0"/>
              <a:t>	P</a:t>
            </a:r>
            <a:r>
              <a:rPr lang="en-US" baseline="-25000" dirty="0" smtClean="0"/>
              <a:t>c</a:t>
            </a:r>
            <a:r>
              <a:rPr lang="en-US" dirty="0" smtClean="0"/>
              <a:t> 218 atm.)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4872" y="2209372"/>
            <a:ext cx="5274424" cy="3700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8515" y="6126163"/>
            <a:ext cx="6356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http://www.youtube.com/watch?v=yBRdBrnIlTQ&amp;feature=</a:t>
            </a:r>
            <a:r>
              <a:rPr lang="en-US" dirty="0" smtClean="0">
                <a:hlinkClick r:id="rId3"/>
              </a:rPr>
              <a:t>related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Água</a:t>
            </a:r>
            <a:r>
              <a:rPr lang="en-US" dirty="0" smtClean="0"/>
              <a:t> </a:t>
            </a:r>
            <a:r>
              <a:rPr lang="en-US" dirty="0" err="1" smtClean="0"/>
              <a:t>supercrítica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Acima</a:t>
            </a:r>
            <a:r>
              <a:rPr lang="en-US" dirty="0" smtClean="0"/>
              <a:t> do </a:t>
            </a:r>
            <a:r>
              <a:rPr lang="en-US" dirty="0" err="1" smtClean="0"/>
              <a:t>ponto</a:t>
            </a:r>
            <a:r>
              <a:rPr lang="en-US" dirty="0" smtClean="0"/>
              <a:t> </a:t>
            </a:r>
            <a:r>
              <a:rPr lang="en-US" dirty="0" err="1" smtClean="0"/>
              <a:t>crítico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propriedades</a:t>
            </a:r>
            <a:r>
              <a:rPr lang="en-US" dirty="0" smtClean="0"/>
              <a:t> </a:t>
            </a:r>
            <a:r>
              <a:rPr lang="en-US" dirty="0" err="1" smtClean="0"/>
              <a:t>radicalmente</a:t>
            </a:r>
            <a:r>
              <a:rPr lang="en-US" dirty="0" smtClean="0"/>
              <a:t> </a:t>
            </a:r>
            <a:r>
              <a:rPr lang="en-US" dirty="0" err="1" smtClean="0"/>
              <a:t>diferentes</a:t>
            </a:r>
            <a:r>
              <a:rPr lang="en-US" dirty="0" smtClean="0"/>
              <a:t> das</a:t>
            </a:r>
            <a:r>
              <a:rPr lang="en-US" dirty="0" smtClean="0"/>
              <a:t> </a:t>
            </a:r>
            <a:r>
              <a:rPr lang="en-US" dirty="0" err="1" smtClean="0"/>
              <a:t>observadas</a:t>
            </a:r>
            <a:r>
              <a:rPr lang="en-US" dirty="0" smtClean="0"/>
              <a:t> </a:t>
            </a:r>
            <a:r>
              <a:rPr lang="en-US" dirty="0" err="1" smtClean="0"/>
              <a:t>nas</a:t>
            </a:r>
            <a:r>
              <a:rPr lang="en-US" dirty="0" smtClean="0"/>
              <a:t> </a:t>
            </a:r>
            <a:r>
              <a:rPr lang="en-US" dirty="0" err="1" smtClean="0"/>
              <a:t>condições</a:t>
            </a:r>
            <a:r>
              <a:rPr lang="en-US" dirty="0" smtClean="0"/>
              <a:t> do </a:t>
            </a:r>
            <a:r>
              <a:rPr lang="en-US" dirty="0" err="1" smtClean="0"/>
              <a:t>ambiente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0569" y="0"/>
            <a:ext cx="6113730" cy="68761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1067" y="1608667"/>
            <a:ext cx="20595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pK</a:t>
            </a:r>
            <a:r>
              <a:rPr lang="en-US" sz="3200" baseline="-25000" dirty="0" err="1" smtClean="0"/>
              <a:t>w</a:t>
            </a:r>
            <a:r>
              <a:rPr lang="en-US" sz="3200" dirty="0" smtClean="0"/>
              <a:t>  </a:t>
            </a:r>
            <a:r>
              <a:rPr lang="en-US" sz="3200" dirty="0" err="1" smtClean="0"/>
              <a:t>e</a:t>
            </a:r>
            <a:r>
              <a:rPr lang="en-US" sz="3200" dirty="0" smtClean="0"/>
              <a:t>  </a:t>
            </a:r>
          </a:p>
          <a:p>
            <a:r>
              <a:rPr lang="en-US" sz="3200" dirty="0" err="1" smtClean="0"/>
              <a:t>Constante</a:t>
            </a:r>
            <a:r>
              <a:rPr lang="en-US" sz="3200" dirty="0" smtClean="0"/>
              <a:t> </a:t>
            </a:r>
            <a:r>
              <a:rPr lang="en-US" sz="3200" dirty="0" err="1" smtClean="0"/>
              <a:t>dielétrica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35200"/>
            <a:ext cx="2692400" cy="3890964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Constante</a:t>
            </a:r>
            <a:r>
              <a:rPr lang="en-US" dirty="0" smtClean="0"/>
              <a:t> </a:t>
            </a:r>
            <a:r>
              <a:rPr lang="en-US" dirty="0" err="1" smtClean="0"/>
              <a:t>dielétrica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densidade</a:t>
            </a:r>
            <a:r>
              <a:rPr lang="en-US" dirty="0" smtClean="0"/>
              <a:t> vs</a:t>
            </a:r>
            <a:r>
              <a:rPr lang="en-US" dirty="0" smtClean="0"/>
              <a:t>. </a:t>
            </a:r>
            <a:r>
              <a:rPr lang="en-US" dirty="0" err="1" smtClean="0"/>
              <a:t>temperatura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press</a:t>
            </a:r>
            <a:r>
              <a:rPr lang="en-US" dirty="0" err="1" smtClean="0"/>
              <a:t>ão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Água</a:t>
            </a:r>
            <a:r>
              <a:rPr lang="en-US" dirty="0" smtClean="0"/>
              <a:t> </a:t>
            </a:r>
            <a:r>
              <a:rPr lang="en-US" dirty="0" err="1" smtClean="0"/>
              <a:t>supercrítica</a:t>
            </a:r>
            <a:r>
              <a:rPr lang="en-US" dirty="0" smtClean="0"/>
              <a:t> se </a:t>
            </a:r>
            <a:r>
              <a:rPr lang="en-US" dirty="0" err="1" smtClean="0"/>
              <a:t>assemelha</a:t>
            </a:r>
            <a:r>
              <a:rPr lang="en-US" dirty="0" smtClean="0"/>
              <a:t> a </a:t>
            </a:r>
            <a:r>
              <a:rPr lang="en-US" dirty="0" err="1" smtClean="0"/>
              <a:t>solventes</a:t>
            </a:r>
            <a:r>
              <a:rPr lang="en-US" dirty="0" smtClean="0"/>
              <a:t> </a:t>
            </a:r>
            <a:r>
              <a:rPr lang="en-US" dirty="0" err="1" smtClean="0"/>
              <a:t>apolares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921" y="292100"/>
            <a:ext cx="5016500" cy="627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7164"/>
            <a:ext cx="33147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http://www.kobelco.co.jp/eneka/p14/sfe09.htm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4804" y="287875"/>
            <a:ext cx="5266465" cy="63351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194983"/>
            <a:ext cx="3314700" cy="412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926" y="0"/>
            <a:ext cx="549305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8670" y="2184400"/>
            <a:ext cx="4204897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Reciclagem</a:t>
            </a:r>
            <a:r>
              <a:rPr lang="en-US" sz="3200" dirty="0" smtClean="0"/>
              <a:t> de PET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1600" dirty="0" smtClean="0"/>
              <a:t>http://www.kobelco.co.jp/eneka/p14/sfe03.htm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254</Words>
  <Application>Microsoft Macintosh PowerPoint</Application>
  <PresentationFormat>On-screen Show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Propriedades da água</vt:lpstr>
      <vt:lpstr>Propriedades Químicas</vt:lpstr>
      <vt:lpstr>Propriedades Físicas</vt:lpstr>
      <vt:lpstr>Diagrama de fases</vt:lpstr>
      <vt:lpstr>Água supercrítica</vt:lpstr>
      <vt:lpstr>Slide 6</vt:lpstr>
      <vt:lpstr>Slide 7</vt:lpstr>
      <vt:lpstr>http://www.kobelco.co.jp/eneka/p14/sfe09.htm</vt:lpstr>
      <vt:lpstr>Slide 9</vt:lpstr>
      <vt:lpstr>Existe água supercrítica na natureza?</vt:lpstr>
      <vt:lpstr>Serve para produzir hidrogênio?</vt:lpstr>
      <vt:lpstr>Serve para fabricar nanopartículas?</vt:lpstr>
      <vt:lpstr>Hidrólise de celulose?</vt:lpstr>
      <vt:lpstr>Exercício</vt:lpstr>
    </vt:vector>
  </TitlesOfParts>
  <Company>Unicamp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Fernando Galembeck</dc:creator>
  <cp:lastModifiedBy>Fernando Galembeck</cp:lastModifiedBy>
  <cp:revision>11</cp:revision>
  <dcterms:created xsi:type="dcterms:W3CDTF">2011-02-24T13:14:59Z</dcterms:created>
  <dcterms:modified xsi:type="dcterms:W3CDTF">2011-02-24T13:55:28Z</dcterms:modified>
</cp:coreProperties>
</file>